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1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50770A-46CB-4E8E-ABE9-99E3916F53BC}">
  <a:tblStyle styleId="{3B50770A-46CB-4E8E-ABE9-99E3916F53BC}" styleName="Table_0">
    <a:wholeTbl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/>
    <p:restoredTop sz="94708"/>
  </p:normalViewPr>
  <p:slideViewPr>
    <p:cSldViewPr snapToGrid="0" snapToObjects="1">
      <p:cViewPr varScale="1">
        <p:scale>
          <a:sx n="118" d="100"/>
          <a:sy n="118" d="100"/>
        </p:scale>
        <p:origin x="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515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" name="Shape 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4136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" name="Shape 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509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51024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2171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636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9921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8497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130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4716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8625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2447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6758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785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770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2840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860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hape 11" descr="Slide 1_Backgroun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790" y="0"/>
            <a:ext cx="9157261" cy="5158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 descr="Decorative graphi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2176" y="4636994"/>
            <a:ext cx="9330764" cy="41312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246530" y="1677427"/>
            <a:ext cx="8628529" cy="72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880"/>
              </a:spcBef>
              <a:buClr>
                <a:schemeClr val="lt1"/>
              </a:buClr>
              <a:buFont typeface="Arial"/>
              <a:buNone/>
              <a:defRPr sz="44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ctr" rtl="0">
              <a:spcBef>
                <a:spcPts val="960"/>
              </a:spcBef>
              <a:buClr>
                <a:schemeClr val="lt1"/>
              </a:buClr>
              <a:buFont typeface="Arial"/>
              <a:buNone/>
              <a:defRPr sz="48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ctr" rtl="0">
              <a:spcBef>
                <a:spcPts val="960"/>
              </a:spcBef>
              <a:buClr>
                <a:schemeClr val="lt1"/>
              </a:buClr>
              <a:buFont typeface="Arial"/>
              <a:buNone/>
              <a:defRPr sz="48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ctr" rtl="0">
              <a:spcBef>
                <a:spcPts val="960"/>
              </a:spcBef>
              <a:buClr>
                <a:schemeClr val="lt1"/>
              </a:buClr>
              <a:buFont typeface="Arial"/>
              <a:buNone/>
              <a:defRPr sz="48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ctr" rtl="0">
              <a:spcBef>
                <a:spcPts val="960"/>
              </a:spcBef>
              <a:buClr>
                <a:schemeClr val="lt1"/>
              </a:buClr>
              <a:buFont typeface="Arial"/>
              <a:buNone/>
              <a:defRPr sz="48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Shape 14" descr="Miami University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0530" y="240947"/>
            <a:ext cx="3036474" cy="90192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1733175" y="2386385"/>
            <a:ext cx="5602941" cy="5196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chemeClr val="lt1"/>
              </a:buClr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ctr" rtl="0">
              <a:spcBef>
                <a:spcPts val="480"/>
              </a:spcBef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-9922" y="-27573"/>
            <a:ext cx="226568" cy="5212160"/>
          </a:xfrm>
          <a:prstGeom prst="rect">
            <a:avLst/>
          </a:prstGeom>
          <a:solidFill>
            <a:srgbClr val="C3092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8" name="Shape 18" descr="Miami University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59589" y="4497294"/>
            <a:ext cx="1388318" cy="51902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47675" y="276225"/>
            <a:ext cx="5954712" cy="590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2"/>
              </a:buClr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2"/>
          </p:nvPr>
        </p:nvSpPr>
        <p:spPr>
          <a:xfrm>
            <a:off x="447674" y="866775"/>
            <a:ext cx="4677149" cy="4778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buClr>
                <a:schemeClr val="dk2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2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l" rtl="0">
              <a:spcBef>
                <a:spcPts val="400"/>
              </a:spcBef>
              <a:buClr>
                <a:schemeClr val="dk2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2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2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pic" idx="3"/>
          </p:nvPr>
        </p:nvSpPr>
        <p:spPr>
          <a:xfrm>
            <a:off x="5319712" y="1104900"/>
            <a:ext cx="3525837" cy="28765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4"/>
          </p:nvPr>
        </p:nvSpPr>
        <p:spPr>
          <a:xfrm>
            <a:off x="447675" y="1703388"/>
            <a:ext cx="4392612" cy="2584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41300" algn="l" rtl="0">
              <a:spcBef>
                <a:spcPts val="400"/>
              </a:spcBef>
              <a:buClr>
                <a:schemeClr val="dk2"/>
              </a:buClr>
              <a:buSzPct val="80000"/>
              <a:buFont typeface="Merriweather Sans"/>
              <a:buChar char="»"/>
              <a:defRPr sz="20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742950" marR="0" lvl="1" indent="-184150" algn="l" rtl="0">
              <a:spcBef>
                <a:spcPts val="400"/>
              </a:spcBef>
              <a:buClr>
                <a:schemeClr val="dk2"/>
              </a:buClr>
              <a:buSzPct val="80000"/>
              <a:buFont typeface="Merriweather Sans"/>
              <a:buChar char="»"/>
              <a:defRPr sz="20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143000" marR="0" lvl="2" indent="-127000" algn="l" rtl="0">
              <a:spcBef>
                <a:spcPts val="400"/>
              </a:spcBef>
              <a:buClr>
                <a:schemeClr val="dk2"/>
              </a:buClr>
              <a:buSzPct val="80000"/>
              <a:buFont typeface="Merriweather Sans"/>
              <a:buChar char="»"/>
              <a:defRPr sz="20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600200" marR="0" lvl="3" indent="-127000" algn="l" rtl="0">
              <a:spcBef>
                <a:spcPts val="400"/>
              </a:spcBef>
              <a:buClr>
                <a:schemeClr val="dk2"/>
              </a:buClr>
              <a:buSzPct val="80000"/>
              <a:buFont typeface="Merriweather Sans"/>
              <a:buChar char="»"/>
              <a:defRPr sz="20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057400" marR="0" lvl="4" indent="-127000" algn="l" rtl="0">
              <a:spcBef>
                <a:spcPts val="400"/>
              </a:spcBef>
              <a:buClr>
                <a:schemeClr val="dk2"/>
              </a:buClr>
              <a:buSzPct val="80000"/>
              <a:buFont typeface="Merriweather Sans"/>
              <a:buChar char="»"/>
              <a:defRPr sz="2000" b="0" i="0" u="none" strike="noStrike" cap="none">
                <a:solidFill>
                  <a:srgbClr val="26262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3" name="Shape 23" descr="Decorative graphi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621024" y="2361860"/>
            <a:ext cx="5376515" cy="46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-9922" y="-27573"/>
            <a:ext cx="226568" cy="5212160"/>
          </a:xfrm>
          <a:prstGeom prst="rect">
            <a:avLst/>
          </a:prstGeom>
          <a:solidFill>
            <a:srgbClr val="C3092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26" name="Shape 26" descr="Miami University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59589" y="4497294"/>
            <a:ext cx="1388318" cy="51902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>
            <a:spLocks noGrp="1"/>
          </p:cNvSpPr>
          <p:nvPr>
            <p:ph type="pic" idx="2"/>
          </p:nvPr>
        </p:nvSpPr>
        <p:spPr>
          <a:xfrm>
            <a:off x="1382712" y="814387"/>
            <a:ext cx="6334125" cy="2965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1382712" y="3877794"/>
            <a:ext cx="6276974" cy="500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chemeClr val="dk2"/>
              </a:buClr>
              <a:buFont typeface="Arial"/>
              <a:buNone/>
              <a:defRPr sz="3200" b="0" i="1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0" algn="ctr" rtl="0">
              <a:spcBef>
                <a:spcPts val="360"/>
              </a:spcBef>
              <a:buClr>
                <a:schemeClr val="dk2"/>
              </a:buClr>
              <a:buFont typeface="Arial"/>
              <a:buNone/>
              <a:defRPr sz="1800" b="0" i="1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0" algn="ctr" rtl="0">
              <a:spcBef>
                <a:spcPts val="360"/>
              </a:spcBef>
              <a:buClr>
                <a:schemeClr val="dk2"/>
              </a:buClr>
              <a:buFont typeface="Arial"/>
              <a:buNone/>
              <a:defRPr sz="1800" b="0" i="1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0" algn="ctr" rtl="0">
              <a:spcBef>
                <a:spcPts val="360"/>
              </a:spcBef>
              <a:buClr>
                <a:schemeClr val="dk2"/>
              </a:buClr>
              <a:buFont typeface="Arial"/>
              <a:buNone/>
              <a:defRPr sz="1800" b="0" i="1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0" algn="ctr" rtl="0">
              <a:spcBef>
                <a:spcPts val="360"/>
              </a:spcBef>
              <a:buClr>
                <a:schemeClr val="dk2"/>
              </a:buClr>
              <a:buFont typeface="Arial"/>
              <a:buNone/>
              <a:defRPr sz="1800" b="0" i="1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9" name="Shape 29" descr="Decorative graphic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621024" y="2361860"/>
            <a:ext cx="5376515" cy="46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image" Target="../media/image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duke.edu/sites/default/files/dul/about/subject-librarian-report-2011.pdf" TargetMode="External"/><Relationship Id="rId4" Type="http://schemas.openxmlformats.org/officeDocument/2006/relationships/hyperlink" Target="http://www.arl.org/publications-resources/3803-library-liaison-institute-final-report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1770525" y="2756775"/>
            <a:ext cx="5602800" cy="51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800"/>
              <a:t>Eric Resnis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800"/>
              <a:t>Jennifer Natale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96600" y="1271825"/>
            <a:ext cx="89508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2"/>
              </a:buClr>
              <a:buSzPct val="25000"/>
              <a:buFont typeface="Helvetica Neue"/>
              <a:buNone/>
            </a:pPr>
            <a:r>
              <a:rPr lang="en-US" sz="400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Reframing Liaisonship: Moving Towards Quality User Engagement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447675" y="1048375"/>
            <a:ext cx="22233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1800"/>
              <a:t>Eric Resnis</a:t>
            </a:r>
          </a:p>
          <a:p>
            <a:pPr marL="342900" marR="0" lvl="0" indent="-3556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1800"/>
              <a:t>Organizational Effectiveness Coordinator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47675" y="274644"/>
            <a:ext cx="8397900" cy="571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Who We Are</a:t>
            </a:r>
          </a:p>
        </p:txBody>
      </p:sp>
      <p:pic>
        <p:nvPicPr>
          <p:cNvPr id="42" name="Shape 42" descr="O40216 Eric Resni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225" y="1048375"/>
            <a:ext cx="1825626" cy="2739097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Shape 43"/>
          <p:cNvSpPr txBox="1">
            <a:spLocks noGrp="1"/>
          </p:cNvSpPr>
          <p:nvPr>
            <p:ph type="body" idx="4"/>
          </p:nvPr>
        </p:nvSpPr>
        <p:spPr>
          <a:xfrm>
            <a:off x="6714950" y="1125675"/>
            <a:ext cx="24291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1800"/>
              <a:t>Jennifer Natale</a:t>
            </a:r>
          </a:p>
          <a:p>
            <a:pPr marL="342900" marR="0" lvl="0" indent="-3556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1800"/>
              <a:t>Liaison Librarian; Appalachian State University</a:t>
            </a:r>
          </a:p>
          <a:p>
            <a:pPr marL="342900" marR="0" lvl="0" indent="-3556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1800"/>
              <a:t>Formerly Engagement Librarian; Miami University</a:t>
            </a:r>
          </a:p>
        </p:txBody>
      </p:sp>
      <p:pic>
        <p:nvPicPr>
          <p:cNvPr id="44" name="Shape 44" descr="Jenn Pic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1700" y="1061825"/>
            <a:ext cx="1757775" cy="272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pic" idx="2"/>
          </p:nvPr>
        </p:nvSpPr>
        <p:spPr>
          <a:xfrm>
            <a:off x="247150" y="1668000"/>
            <a:ext cx="8749800" cy="137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you think of library LIAISON, what is the FIRST word that comes to mind?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Write it on the post-it! </a:t>
            </a:r>
            <a:r>
              <a:rPr lang="en-US"/>
              <a:t> 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507737" y="239162"/>
            <a:ext cx="63342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Find Your Post-it!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LAO Pres 2016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Turning This Into A Framework 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 1: What is out there Already?</a:t>
            </a:r>
          </a:p>
        </p:txBody>
      </p:sp>
      <p:sp>
        <p:nvSpPr>
          <p:cNvPr id="56" name="Shape 56"/>
          <p:cNvSpPr>
            <a:spLocks noGrp="1"/>
          </p:cNvSpPr>
          <p:nvPr>
            <p:ph type="pic" idx="2"/>
          </p:nvPr>
        </p:nvSpPr>
        <p:spPr>
          <a:xfrm>
            <a:off x="197100" y="1427100"/>
            <a:ext cx="8749800" cy="34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Libraries</a:t>
            </a:r>
          </a:p>
          <a:p>
            <a:pPr marL="914400" lvl="1" indent="-342900" rtl="0">
              <a:spcBef>
                <a:spcPts val="0"/>
              </a:spcBef>
              <a:buClr>
                <a:srgbClr val="980000"/>
              </a:buClr>
              <a:buSzPct val="100000"/>
              <a:buFont typeface="Arial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Duke’s “</a:t>
            </a:r>
            <a:r>
              <a:rPr lang="en-US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Engaging with Library Users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...” (2011)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Pubs on Models, Assessment</a:t>
            </a:r>
          </a:p>
          <a:p>
            <a:pPr marL="914400" lvl="1" indent="-342900" rtl="0">
              <a:spcBef>
                <a:spcPts val="0"/>
              </a:spcBef>
              <a:buClr>
                <a:srgbClr val="980000"/>
              </a:buClr>
              <a:buSzPct val="100000"/>
              <a:buFont typeface="Arial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Facilitator Model (Crossno, et al., 2012)</a:t>
            </a:r>
          </a:p>
          <a:p>
            <a:pPr marL="914400" lvl="1" indent="-342900" rtl="0">
              <a:spcBef>
                <a:spcPts val="0"/>
              </a:spcBef>
              <a:buClr>
                <a:srgbClr val="980000"/>
              </a:buClr>
              <a:buSzPct val="100000"/>
              <a:buFont typeface="Arial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Mack and White </a:t>
            </a:r>
            <a:r>
              <a:rPr lang="en-US" sz="18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Assessing Liaison Librarians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(ACRL, 2014)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Concurrent Conversations</a:t>
            </a:r>
          </a:p>
          <a:p>
            <a:pPr marL="914400" lvl="1" indent="-342900" rtl="0">
              <a:spcBef>
                <a:spcPts val="0"/>
              </a:spcBef>
              <a:buClr>
                <a:srgbClr val="980000"/>
              </a:buClr>
              <a:buSzPct val="100000"/>
              <a:buFont typeface="Arial"/>
            </a:pPr>
            <a:r>
              <a:rPr lang="en-US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ARL Library Liaison Institute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(2015)</a:t>
            </a:r>
          </a:p>
          <a:p>
            <a:pPr marL="0" lvl="0" indent="-69850" rtl="0">
              <a:spcBef>
                <a:spcPts val="0"/>
              </a:spcBef>
              <a:buClr>
                <a:schemeClr val="accent3"/>
              </a:buClr>
              <a:buSzPct val="45833"/>
              <a:buFont typeface="Arial"/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Turning This Into A Framework 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 2: What Makes Sense For Us?</a:t>
            </a:r>
          </a:p>
        </p:txBody>
      </p:sp>
      <p:sp>
        <p:nvSpPr>
          <p:cNvPr id="62" name="Shape 62"/>
          <p:cNvSpPr>
            <a:spLocks noGrp="1"/>
          </p:cNvSpPr>
          <p:nvPr>
            <p:ph type="pic" idx="2"/>
          </p:nvPr>
        </p:nvSpPr>
        <p:spPr>
          <a:xfrm>
            <a:off x="153325" y="1025125"/>
            <a:ext cx="8749800" cy="34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Assumes Same Model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Core Elements (Coll Mgmt, Teaching/Learning, Research, </a:t>
            </a:r>
          </a:p>
          <a:p>
            <a:pPr marL="914400" lvl="0" indent="457200" rtl="0">
              <a:spcBef>
                <a:spcPts val="0"/>
              </a:spcBef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Engagement) for a specific department or entity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Defines Roles for ‘Functional Liaisons’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Address Collaboration between Subject Specialists and 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Functional Liaisons</a:t>
            </a:r>
          </a:p>
          <a:p>
            <a:pPr marL="457200" lvl="0" indent="0" rtl="0">
              <a:spcBef>
                <a:spcPts val="0"/>
              </a:spcBef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97100" y="994025"/>
            <a:ext cx="8749800" cy="313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r>
              <a:rPr lang="en-US" sz="1600" b="1" u="sng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Liaison</a:t>
            </a: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: A librarian who is assigned primary engagement responsibility to specific university department(s), program(s), and/or unit(s).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endParaRPr sz="16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r>
              <a:rPr lang="en-US" sz="1600" b="1" u="sng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Subject-Specialist:</a:t>
            </a: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A librarian with additional knowledge in a specific cognate area, who is assigned liaison duties in-part based on that subject knowledge.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endParaRPr sz="16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r>
              <a:rPr lang="en-US" sz="1600" b="1" u="sng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Functional Liaison: </a:t>
            </a: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 librarian who oversees a certain function of the Libraries’ mission such as scholarly communication, digital scholarship, or student engagement. This involves interaction with a wide range of constituents, and often necessitates collaboration with subject-specialists.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endParaRPr sz="16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accent3"/>
              </a:buClr>
              <a:buSzPct val="68750"/>
              <a:buFont typeface="Arial"/>
              <a:buNone/>
            </a:pPr>
            <a:r>
              <a:rPr lang="en-US" sz="1600" b="1" u="sng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Constituent Group:</a:t>
            </a: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A group of library stakeholders to which a liaison is assigned. 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507737" y="239162"/>
            <a:ext cx="63342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So...What DOES it mean?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Turning This Into A Framework 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 3: Assessment First(ish)</a:t>
            </a:r>
          </a:p>
        </p:txBody>
      </p:sp>
      <p:sp>
        <p:nvSpPr>
          <p:cNvPr id="74" name="Shape 74"/>
          <p:cNvSpPr>
            <a:spLocks noGrp="1"/>
          </p:cNvSpPr>
          <p:nvPr>
            <p:ph type="pic" idx="2"/>
          </p:nvPr>
        </p:nvSpPr>
        <p:spPr>
          <a:xfrm>
            <a:off x="197100" y="1427100"/>
            <a:ext cx="8749800" cy="3468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is a liaison effective?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Impact focused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&gt;&gt; </a:t>
            </a: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Proactive focused </a:t>
            </a:r>
          </a:p>
          <a:p>
            <a:pPr marL="0" lvl="0" indent="0" rtl="0">
              <a:spcBef>
                <a:spcPts val="0"/>
              </a:spcBef>
              <a:buNone/>
            </a:pP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Liaison Assessment</a:t>
            </a: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447675" y="1048375"/>
            <a:ext cx="81000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Internal (As Part of Annual Report and P/T Process)</a:t>
            </a:r>
          </a:p>
          <a:p>
            <a:pPr marR="0" lvl="0" algn="l" rtl="0">
              <a:spcBef>
                <a:spcPts val="400"/>
              </a:spcBef>
              <a:buNone/>
            </a:pPr>
            <a:endParaRPr sz="1200"/>
          </a:p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External  (Programmatic)</a:t>
            </a:r>
          </a:p>
          <a:p>
            <a:pPr marR="0" lvl="0" algn="l" rtl="0">
              <a:spcBef>
                <a:spcPts val="400"/>
              </a:spcBef>
              <a:buNone/>
            </a:pPr>
            <a:endParaRPr sz="1200"/>
          </a:p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Data Streams TOGETHER create a holistic view of effective liaisonship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External Programmatic Assessment</a:t>
            </a: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447675" y="1048375"/>
            <a:ext cx="81000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318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000"/>
              <a:t>Faculty/Administrative Staff Survey</a:t>
            </a:r>
          </a:p>
          <a:p>
            <a:pPr marL="342900" marR="0" lvl="0" indent="-4318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000"/>
              <a:t>⋩20% Sample</a:t>
            </a:r>
          </a:p>
          <a:p>
            <a:pPr marL="342900" marR="0" lvl="0" indent="-4318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000"/>
              <a:t>Brief Online Survey</a:t>
            </a:r>
          </a:p>
          <a:p>
            <a:pPr marL="914400" marR="0" lvl="1" indent="-419100" algn="l" rtl="0">
              <a:spcBef>
                <a:spcPts val="400"/>
              </a:spcBef>
              <a:buSzPct val="100000"/>
            </a:pPr>
            <a:r>
              <a:rPr lang="en-US" sz="3000"/>
              <a:t>Awareness</a:t>
            </a:r>
          </a:p>
          <a:p>
            <a:pPr marL="914400" marR="0" lvl="1" indent="-419100" algn="l" rtl="0">
              <a:spcBef>
                <a:spcPts val="400"/>
              </a:spcBef>
              <a:buSzPct val="100000"/>
            </a:pPr>
            <a:r>
              <a:rPr lang="en-US" sz="3000"/>
              <a:t>Interaction</a:t>
            </a:r>
          </a:p>
          <a:p>
            <a:pPr marL="914400" marR="0" lvl="1" indent="-419100" algn="l" rtl="0">
              <a:spcBef>
                <a:spcPts val="400"/>
              </a:spcBef>
              <a:buSzPct val="100000"/>
            </a:pPr>
            <a:r>
              <a:rPr lang="en-US" sz="3000"/>
              <a:t>Value</a:t>
            </a:r>
          </a:p>
          <a:p>
            <a:pPr marL="914400" marR="0" lvl="1" indent="-419100" algn="l" rtl="0">
              <a:spcBef>
                <a:spcPts val="400"/>
              </a:spcBef>
              <a:buSzPct val="100000"/>
            </a:pPr>
            <a:r>
              <a:rPr lang="en-US" sz="3000"/>
              <a:t>Comments for Improvement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Internal Assessment -- Evidence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47675" y="1142975"/>
            <a:ext cx="81000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In conjunction with P/T reporting</a:t>
            </a:r>
          </a:p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Data Collection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Statistics (Engagement, Instructional)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Curriculum/Lesson Plans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Teaching Portfolios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Collection(s) Data and Analysis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Transcripts</a:t>
            </a:r>
          </a:p>
          <a:p>
            <a:pPr marL="914400" lvl="1" indent="-381000" rtl="0">
              <a:spcBef>
                <a:spcPts val="400"/>
              </a:spcBef>
              <a:buSzPct val="100000"/>
            </a:pPr>
            <a:r>
              <a:rPr lang="en-US" sz="2400">
                <a:solidFill>
                  <a:schemeClr val="accent3"/>
                </a:solidFill>
              </a:rPr>
              <a:t>Evidence of Departmental Impact</a:t>
            </a:r>
          </a:p>
          <a:p>
            <a:pPr marR="0" lvl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Internal Assessment -- Evaluation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447675" y="1048375"/>
            <a:ext cx="81000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Two foci: Impact and Proactivity </a:t>
            </a:r>
          </a:p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Not the focus: Quantity</a:t>
            </a:r>
          </a:p>
          <a:p>
            <a:pPr marL="342900" marR="0" lvl="0" indent="-4699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3600"/>
              <a:t>Three Gradations of Quality</a:t>
            </a:r>
          </a:p>
          <a:p>
            <a:pPr marL="914400" marR="0" lvl="1" indent="-457200" algn="l" rtl="0">
              <a:spcBef>
                <a:spcPts val="400"/>
              </a:spcBef>
              <a:buSzPct val="100000"/>
            </a:pPr>
            <a:r>
              <a:rPr lang="en-US" sz="3600"/>
              <a:t>Base Level; </a:t>
            </a:r>
            <a:r>
              <a:rPr lang="en-US" sz="3600" i="1"/>
              <a:t>Good; Better</a:t>
            </a:r>
          </a:p>
          <a:p>
            <a:pPr marL="457200" marR="0" lvl="0" indent="0" algn="l" rtl="0">
              <a:spcBef>
                <a:spcPts val="400"/>
              </a:spcBef>
              <a:buNone/>
            </a:pPr>
            <a:endParaRPr sz="2400"/>
          </a:p>
          <a:p>
            <a:pPr marR="0" lvl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does this look like? (Coll Mgmt)</a:t>
            </a:r>
          </a:p>
        </p:txBody>
      </p:sp>
      <p:graphicFrame>
        <p:nvGraphicFramePr>
          <p:cNvPr id="104" name="Shape 104"/>
          <p:cNvGraphicFramePr/>
          <p:nvPr/>
        </p:nvGraphicFramePr>
        <p:xfrm>
          <a:off x="649000" y="1157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{3B50770A-46CB-4E8E-ABE9-99E3916F53BC}</a:tableStyleId>
              </a:tblPr>
              <a:tblGrid>
                <a:gridCol w="1617725"/>
                <a:gridCol w="1617725"/>
                <a:gridCol w="1617725"/>
                <a:gridCol w="1617725"/>
                <a:gridCol w="1617725"/>
              </a:tblGrid>
              <a:tr h="3472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Expectation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Base Level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Good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Better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Evidence</a:t>
                      </a:r>
                    </a:p>
                  </a:txBody>
                  <a:tcPr marL="63500" marR="63500" marT="63500" marB="63500"/>
                </a:tc>
              </a:tr>
              <a:tr h="296037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Utilize collection statistics to manage and maintain collections that are relevant to library space requirements.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Management only occurs via required initiatives (zero growth, planned weeding).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Utilize statistics regularly to maintain collections regardless of required initiatives.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Utilizes statistics from multiple sources (consortium, cooperative development) to make decisions about collection management at a more holistic level.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*Collection Data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*Collection Plans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Does This Look Like?   </a:t>
            </a:r>
            <a:r>
              <a:rPr lang="en-US" sz="24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(Engagement)</a:t>
            </a:r>
          </a:p>
        </p:txBody>
      </p:sp>
      <p:graphicFrame>
        <p:nvGraphicFramePr>
          <p:cNvPr id="110" name="Shape 110"/>
          <p:cNvGraphicFramePr/>
          <p:nvPr/>
        </p:nvGraphicFramePr>
        <p:xfrm>
          <a:off x="436200" y="114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{3B50770A-46CB-4E8E-ABE9-99E3916F53BC}</a:tableStyleId>
              </a:tblPr>
              <a:tblGrid>
                <a:gridCol w="1698125"/>
                <a:gridCol w="1698125"/>
                <a:gridCol w="1698125"/>
                <a:gridCol w="1698125"/>
                <a:gridCol w="1698125"/>
              </a:tblGrid>
              <a:tr h="28382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Expectation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Base Level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Good 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Better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Evidence</a:t>
                      </a:r>
                    </a:p>
                  </a:txBody>
                  <a:tcPr marL="63500" marR="63500" marT="63500" marB="63500"/>
                </a:tc>
              </a:tr>
              <a:tr h="26250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Gain, share, and utilize expertise regarding an area’s curriculum, research, and programs.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Have a basic understanding of departmental offerings and research projects.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Work regularly with faculty and students via instruction, research assistance, and other academic interactions.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Proactively work with department regarding curricular changes and impacts on library resources/services.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*Engagement Statistics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*Evidence of departmental impact</a:t>
                      </a:r>
                    </a:p>
                  </a:txBody>
                  <a:tcPr marL="63500" marR="63500" marT="63500" marB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507749" y="239175"/>
            <a:ext cx="84906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Does This Look Like?   </a:t>
            </a:r>
            <a:r>
              <a:rPr lang="en-US" sz="24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(Dig Scholarship)</a:t>
            </a:r>
          </a:p>
        </p:txBody>
      </p:sp>
      <p:graphicFrame>
        <p:nvGraphicFramePr>
          <p:cNvPr id="116" name="Shape 116"/>
          <p:cNvGraphicFramePr/>
          <p:nvPr/>
        </p:nvGraphicFramePr>
        <p:xfrm>
          <a:off x="851687" y="1133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{3B50770A-46CB-4E8E-ABE9-99E3916F53BC}</a:tableStyleId>
              </a:tblPr>
              <a:tblGrid>
                <a:gridCol w="1521225"/>
                <a:gridCol w="1521225"/>
                <a:gridCol w="1521225"/>
                <a:gridCol w="1521225"/>
                <a:gridCol w="1521225"/>
              </a:tblGrid>
              <a:tr h="379575">
                <a:tc>
                  <a:txBody>
                    <a:bodyPr/>
                    <a:lstStyle/>
                    <a:p>
                      <a:pPr lvl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Expectation</a:t>
                      </a:r>
                    </a:p>
                  </a:txBody>
                  <a:tcPr marL="63500" marR="63500" marT="63500" marB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Base Level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Good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Better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-US" b="1"/>
                        <a:t>Evidence</a:t>
                      </a:r>
                    </a:p>
                  </a:txBody>
                  <a:tcPr marL="63500" marR="63500" marT="63500" marB="63500">
                    <a:solidFill>
                      <a:srgbClr val="FFFFFF"/>
                    </a:solidFill>
                  </a:tcPr>
                </a:tc>
              </a:tr>
              <a:tr h="293357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Collaborate with CDS librarians on projects pertaining to digital scholarship, such as faculty research and visualization projects and student journals.</a:t>
                      </a:r>
                    </a:p>
                  </a:txBody>
                  <a:tcPr marL="63500" marR="63500" marT="63500" marB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Collaborates reactively. (Approached by CDS Librarian to participate.)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Regularly works to connect faculty with CDS Librarians.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In conjunction with CDS Librarians, devises projects to connect faculty with each other.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*Engagement Data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/>
                        <a:t>*Project synopses</a:t>
                      </a:r>
                    </a:p>
                  </a:txBody>
                  <a:tcPr marL="63500" marR="63500" marT="63500" marB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507752" y="239175"/>
            <a:ext cx="78744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accent1"/>
              </a:buClr>
              <a:buSzPct val="25000"/>
              <a:buFont typeface="Helvetica Neue"/>
              <a:buNone/>
            </a:pPr>
            <a:r>
              <a:rPr lang="en-US" sz="32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Essentials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47675" y="1142975"/>
            <a:ext cx="8100000" cy="258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Common Understanding of Liaisonship</a:t>
            </a:r>
          </a:p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Can Differ Widely Depending on Institution Size, Mission, Service Models</a:t>
            </a:r>
          </a:p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Should Mesh with Performance Standards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>
                <a:solidFill>
                  <a:schemeClr val="accent3"/>
                </a:solidFill>
              </a:rPr>
              <a:t>⬆  </a:t>
            </a:r>
            <a:r>
              <a:rPr lang="en-US" sz="2400"/>
              <a:t>Measureable ⬆</a:t>
            </a:r>
          </a:p>
          <a:p>
            <a:pPr marL="342900" marR="0" lvl="0" indent="-393700" algn="l" rtl="0">
              <a:spcBef>
                <a:spcPts val="400"/>
              </a:spcBef>
              <a:buClr>
                <a:schemeClr val="dk2"/>
              </a:buClr>
              <a:buSzPct val="100000"/>
              <a:buFont typeface="Merriweather Sans"/>
              <a:buChar char="»"/>
            </a:pPr>
            <a:r>
              <a:rPr lang="en-US" sz="2400"/>
              <a:t>Assessment </a:t>
            </a:r>
          </a:p>
          <a:p>
            <a:pPr marL="914400" marR="0" lvl="1" indent="-381000" algn="l" rtl="0">
              <a:spcBef>
                <a:spcPts val="400"/>
              </a:spcBef>
              <a:buSzPct val="100000"/>
            </a:pPr>
            <a:r>
              <a:rPr lang="en-US" sz="2400"/>
              <a:t>Does it Drive the Process?</a:t>
            </a:r>
          </a:p>
          <a:p>
            <a:pPr marL="0" lvl="0" indent="0" rtl="0">
              <a:spcBef>
                <a:spcPts val="400"/>
              </a:spcBef>
              <a:buNone/>
            </a:pPr>
            <a:endParaRPr sz="2400"/>
          </a:p>
          <a:p>
            <a:pPr marR="0" lvl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2"/>
          </p:nvPr>
        </p:nvSpPr>
        <p:spPr>
          <a:xfrm>
            <a:off x="1770525" y="2756775"/>
            <a:ext cx="5602800" cy="519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800"/>
              <a:t>Eric Resnis</a:t>
            </a:r>
          </a:p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US" sz="2800"/>
              <a:t>Jennifer Natale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96600" y="1271825"/>
            <a:ext cx="8950800" cy="99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2"/>
              </a:buClr>
              <a:buSzPct val="25000"/>
              <a:buFont typeface="Helvetica Neue"/>
              <a:buNone/>
            </a:pPr>
            <a:r>
              <a:rPr lang="en-US" sz="4000" b="1">
                <a:solidFill>
                  <a:schemeClr val="l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Reframing Liaisonship: Moving Towards Quality User Engagement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Miami 2015-2016">
      <a:dk1>
        <a:srgbClr val="AE0F2A"/>
      </a:dk1>
      <a:lt1>
        <a:srgbClr val="FFFFFF"/>
      </a:lt1>
      <a:dk2>
        <a:srgbClr val="C80A2A"/>
      </a:dk2>
      <a:lt2>
        <a:srgbClr val="FFFFFF"/>
      </a:lt2>
      <a:accent1>
        <a:srgbClr val="C8102E"/>
      </a:accent1>
      <a:accent2>
        <a:srgbClr val="FFFFFF"/>
      </a:accent2>
      <a:accent3>
        <a:srgbClr val="000000"/>
      </a:accent3>
      <a:accent4>
        <a:srgbClr val="FFFFFF"/>
      </a:accent4>
      <a:accent5>
        <a:srgbClr val="E14F43"/>
      </a:accent5>
      <a:accent6>
        <a:srgbClr val="404040"/>
      </a:accent6>
      <a:hlink>
        <a:srgbClr val="C80A2A"/>
      </a:hlink>
      <a:folHlink>
        <a:srgbClr val="40404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Macintosh PowerPoint</Application>
  <PresentationFormat>On-screen Show (16:9)</PresentationFormat>
  <Paragraphs>122</Paragraphs>
  <Slides>17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Helvetica Neue</vt:lpstr>
      <vt:lpstr>Merriweather Sans</vt:lpstr>
      <vt:lpstr>Arial</vt:lpstr>
      <vt:lpstr>Custom Design</vt:lpstr>
      <vt:lpstr>Reframing Liaisonship: Moving Towards Quality User Engagement</vt:lpstr>
      <vt:lpstr>Who We Are</vt:lpstr>
      <vt:lpstr>Find Your Post-it!</vt:lpstr>
      <vt:lpstr>PowerPoint Presentation</vt:lpstr>
      <vt:lpstr>Turning This Into A Framework  Step 1: What is out there Already?</vt:lpstr>
      <vt:lpstr>Turning This Into A Framework  Step 2: What Makes Sense For Us?</vt:lpstr>
      <vt:lpstr>So...What DOES it mean?</vt:lpstr>
      <vt:lpstr>Turning This Into A Framework  Step 3: Assessment First(ish)</vt:lpstr>
      <vt:lpstr>Liaison Assessment</vt:lpstr>
      <vt:lpstr>External Programmatic Assessment</vt:lpstr>
      <vt:lpstr>Internal Assessment -- Evidence</vt:lpstr>
      <vt:lpstr>Internal Assessment -- Evaluation</vt:lpstr>
      <vt:lpstr>What does this look like? (Coll Mgmt)</vt:lpstr>
      <vt:lpstr>What Does This Look Like?   (Engagement)</vt:lpstr>
      <vt:lpstr>What Does This Look Like?   (Dig Scholarship)</vt:lpstr>
      <vt:lpstr>The Essentials</vt:lpstr>
      <vt:lpstr>Reframing Liaisonship: Moving Towards Quality User Engagement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Reframing Liaisonship: Moving Towards Quality User Engagement</dc:title>
  <cp:lastModifiedBy>Microsoft Office User</cp:lastModifiedBy>
  <cp:revision>1</cp:revision>
  <dcterms:modified xsi:type="dcterms:W3CDTF">2016-10-27T22:07:06Z</dcterms:modified>
</cp:coreProperties>
</file>